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3"/>
  </p:sldMasterIdLst>
  <p:notesMasterIdLst>
    <p:notesMasterId r:id="rId29"/>
  </p:notesMasterIdLst>
  <p:handoutMasterIdLst>
    <p:handoutMasterId r:id="rId30"/>
  </p:handoutMasterIdLst>
  <p:sldIdLst>
    <p:sldId id="258" r:id="rId4"/>
    <p:sldId id="567" r:id="rId5"/>
    <p:sldId id="2053" r:id="rId6"/>
    <p:sldId id="260" r:id="rId7"/>
    <p:sldId id="2147470610" r:id="rId8"/>
    <p:sldId id="1660" r:id="rId9"/>
    <p:sldId id="2054" r:id="rId10"/>
    <p:sldId id="2055" r:id="rId11"/>
    <p:sldId id="2056" r:id="rId12"/>
    <p:sldId id="2057" r:id="rId13"/>
    <p:sldId id="2058" r:id="rId14"/>
    <p:sldId id="2147470607" r:id="rId15"/>
    <p:sldId id="2059" r:id="rId16"/>
    <p:sldId id="2066" r:id="rId17"/>
    <p:sldId id="2067" r:id="rId18"/>
    <p:sldId id="2068" r:id="rId19"/>
    <p:sldId id="2060" r:id="rId20"/>
    <p:sldId id="2061" r:id="rId21"/>
    <p:sldId id="2147470608" r:id="rId22"/>
    <p:sldId id="2147470606" r:id="rId23"/>
    <p:sldId id="2147470609" r:id="rId24"/>
    <p:sldId id="577" r:id="rId25"/>
    <p:sldId id="2062" r:id="rId26"/>
    <p:sldId id="2063" r:id="rId27"/>
    <p:sldId id="2065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DBC2"/>
    <a:srgbClr val="2B928C"/>
    <a:srgbClr val="F77462"/>
    <a:srgbClr val="E4DD9C"/>
    <a:srgbClr val="A2D39C"/>
    <a:srgbClr val="EAF0AC"/>
    <a:srgbClr val="6179A8"/>
    <a:srgbClr val="8064A2"/>
    <a:srgbClr val="5EAFA6"/>
    <a:srgbClr val="5CB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74698A-FB55-46A9-8C06-2036E69454C8}" v="206" dt="2024-03-05T21:11:27.3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9" autoAdjust="0"/>
    <p:restoredTop sz="87600" autoAdjust="0"/>
  </p:normalViewPr>
  <p:slideViewPr>
    <p:cSldViewPr>
      <p:cViewPr varScale="1">
        <p:scale>
          <a:sx n="91" d="100"/>
          <a:sy n="91" d="100"/>
        </p:scale>
        <p:origin x="1325" y="58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122" y="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86F65-F2EF-4576-8941-460A03B42D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0DB93B-03F1-4850-96F3-23855901A30F}">
      <dgm:prSet/>
      <dgm:spPr/>
      <dgm:t>
        <a:bodyPr/>
        <a:lstStyle/>
        <a:p>
          <a:r>
            <a:rPr lang="en-US" baseline="0"/>
            <a:t>Azure SQL natively support JSON</a:t>
          </a:r>
          <a:endParaRPr lang="en-US"/>
        </a:p>
      </dgm:t>
    </dgm:pt>
    <dgm:pt modelId="{ED60877E-FBB0-44D8-BE45-C78723AFAA33}" type="parTrans" cxnId="{BE99B798-0527-46B6-8B4D-4ADCA1D56EEF}">
      <dgm:prSet/>
      <dgm:spPr/>
      <dgm:t>
        <a:bodyPr/>
        <a:lstStyle/>
        <a:p>
          <a:endParaRPr lang="en-US"/>
        </a:p>
      </dgm:t>
    </dgm:pt>
    <dgm:pt modelId="{817F78CC-95B5-4F23-8907-F50AFCA348F9}" type="sibTrans" cxnId="{BE99B798-0527-46B6-8B4D-4ADCA1D56EEF}">
      <dgm:prSet/>
      <dgm:spPr/>
      <dgm:t>
        <a:bodyPr/>
        <a:lstStyle/>
        <a:p>
          <a:endParaRPr lang="en-US"/>
        </a:p>
      </dgm:t>
    </dgm:pt>
    <dgm:pt modelId="{372ABDD3-66CD-46F7-9D28-B0B758FFAFA2}">
      <dgm:prSet/>
      <dgm:spPr/>
      <dgm:t>
        <a:bodyPr/>
        <a:lstStyle/>
        <a:p>
          <a:r>
            <a:rPr lang="en-US" baseline="0"/>
            <a:t>JSON is a great option to stabilize stored procedure, query or function signature</a:t>
          </a:r>
          <a:endParaRPr lang="en-US"/>
        </a:p>
      </dgm:t>
    </dgm:pt>
    <dgm:pt modelId="{34E9A3D2-0762-4F49-B337-B6C119A9D986}" type="parTrans" cxnId="{A4CBBE0D-1DEA-4F60-BCAB-F21F52CE782B}">
      <dgm:prSet/>
      <dgm:spPr/>
      <dgm:t>
        <a:bodyPr/>
        <a:lstStyle/>
        <a:p>
          <a:endParaRPr lang="en-US"/>
        </a:p>
      </dgm:t>
    </dgm:pt>
    <dgm:pt modelId="{2E3065E3-6D0D-4F55-8D00-4BAEFF038F1B}" type="sibTrans" cxnId="{A4CBBE0D-1DEA-4F60-BCAB-F21F52CE782B}">
      <dgm:prSet/>
      <dgm:spPr/>
      <dgm:t>
        <a:bodyPr/>
        <a:lstStyle/>
        <a:p>
          <a:endParaRPr lang="en-US"/>
        </a:p>
      </dgm:t>
    </dgm:pt>
    <dgm:pt modelId="{D9405B90-49EB-453D-BBD2-FEE35AB907D3}">
      <dgm:prSet/>
      <dgm:spPr/>
      <dgm:t>
        <a:bodyPr/>
        <a:lstStyle/>
        <a:p>
          <a:r>
            <a:rPr lang="en-US" baseline="0" dirty="0"/>
            <a:t>Send back and forth an array of objects to Azure SQL</a:t>
          </a:r>
          <a:endParaRPr lang="en-US" dirty="0"/>
        </a:p>
      </dgm:t>
    </dgm:pt>
    <dgm:pt modelId="{8EC29DBF-AD0C-4D77-AB4C-DF908DE114A6}" type="parTrans" cxnId="{E3BA4ECB-3A18-41E7-B1D7-4FA2200E1F71}">
      <dgm:prSet/>
      <dgm:spPr/>
      <dgm:t>
        <a:bodyPr/>
        <a:lstStyle/>
        <a:p>
          <a:endParaRPr lang="en-US"/>
        </a:p>
      </dgm:t>
    </dgm:pt>
    <dgm:pt modelId="{19296A1F-57B4-4266-9928-F73DBCD1D9B9}" type="sibTrans" cxnId="{E3BA4ECB-3A18-41E7-B1D7-4FA2200E1F71}">
      <dgm:prSet/>
      <dgm:spPr/>
      <dgm:t>
        <a:bodyPr/>
        <a:lstStyle/>
        <a:p>
          <a:endParaRPr lang="en-US"/>
        </a:p>
      </dgm:t>
    </dgm:pt>
    <dgm:pt modelId="{4DB729D4-B7D1-4A20-AF09-B8A61823E16A}">
      <dgm:prSet/>
      <dgm:spPr/>
      <dgm:t>
        <a:bodyPr/>
        <a:lstStyle/>
        <a:p>
          <a:r>
            <a:rPr lang="en-US" baseline="0"/>
            <a:t>OPENJSON + FOR JSON</a:t>
          </a:r>
          <a:endParaRPr lang="en-US"/>
        </a:p>
      </dgm:t>
    </dgm:pt>
    <dgm:pt modelId="{05602A0A-BFBC-45A0-B681-F6A82320CF9F}" type="parTrans" cxnId="{7750C019-F903-4010-9046-F5B83C4DD981}">
      <dgm:prSet/>
      <dgm:spPr/>
      <dgm:t>
        <a:bodyPr/>
        <a:lstStyle/>
        <a:p>
          <a:endParaRPr lang="en-US"/>
        </a:p>
      </dgm:t>
    </dgm:pt>
    <dgm:pt modelId="{6E2FB375-24CC-45E9-B649-9FFA50CD78C2}" type="sibTrans" cxnId="{7750C019-F903-4010-9046-F5B83C4DD981}">
      <dgm:prSet/>
      <dgm:spPr/>
      <dgm:t>
        <a:bodyPr/>
        <a:lstStyle/>
        <a:p>
          <a:endParaRPr lang="en-US"/>
        </a:p>
      </dgm:t>
    </dgm:pt>
    <dgm:pt modelId="{FF9069FC-7795-4496-B117-F69CC3E139D5}">
      <dgm:prSet/>
      <dgm:spPr/>
      <dgm:t>
        <a:bodyPr/>
        <a:lstStyle/>
        <a:p>
          <a:r>
            <a:rPr lang="en-US" baseline="0"/>
            <a:t>JSON can also be used to store data into Azure SQL</a:t>
          </a:r>
          <a:endParaRPr lang="en-US"/>
        </a:p>
      </dgm:t>
    </dgm:pt>
    <dgm:pt modelId="{E3BF8BE5-FEB2-492D-8BF3-33BBC913BA17}" type="parTrans" cxnId="{C98ACDF3-5428-4A7F-A991-058C18F32676}">
      <dgm:prSet/>
      <dgm:spPr/>
      <dgm:t>
        <a:bodyPr/>
        <a:lstStyle/>
        <a:p>
          <a:endParaRPr lang="en-US"/>
        </a:p>
      </dgm:t>
    </dgm:pt>
    <dgm:pt modelId="{30F18206-F5FE-4A78-A45A-3B1035D956AF}" type="sibTrans" cxnId="{C98ACDF3-5428-4A7F-A991-058C18F32676}">
      <dgm:prSet/>
      <dgm:spPr/>
      <dgm:t>
        <a:bodyPr/>
        <a:lstStyle/>
        <a:p>
          <a:endParaRPr lang="en-US"/>
        </a:p>
      </dgm:t>
    </dgm:pt>
    <dgm:pt modelId="{1060197F-1BE4-4C01-9AFF-6A19400F802F}">
      <dgm:prSet/>
      <dgm:spPr/>
      <dgm:t>
        <a:bodyPr/>
        <a:lstStyle/>
        <a:p>
          <a:r>
            <a:rPr lang="en-US" baseline="0"/>
            <a:t>Can be indexed too</a:t>
          </a:r>
          <a:endParaRPr lang="en-US"/>
        </a:p>
      </dgm:t>
    </dgm:pt>
    <dgm:pt modelId="{A2FA7A8F-178A-4DC2-A2D6-41DC269F84A7}" type="parTrans" cxnId="{691D882D-CF77-458D-9A59-418F3E9930FA}">
      <dgm:prSet/>
      <dgm:spPr/>
      <dgm:t>
        <a:bodyPr/>
        <a:lstStyle/>
        <a:p>
          <a:endParaRPr lang="en-US"/>
        </a:p>
      </dgm:t>
    </dgm:pt>
    <dgm:pt modelId="{590E34FC-0AA1-46C0-ADD9-E9BEF2BBB933}" type="sibTrans" cxnId="{691D882D-CF77-458D-9A59-418F3E9930FA}">
      <dgm:prSet/>
      <dgm:spPr/>
      <dgm:t>
        <a:bodyPr/>
        <a:lstStyle/>
        <a:p>
          <a:endParaRPr lang="en-US"/>
        </a:p>
      </dgm:t>
    </dgm:pt>
    <dgm:pt modelId="{9F753E34-411F-460D-AECE-73903DBE9647}">
      <dgm:prSet/>
      <dgm:spPr/>
      <dgm:t>
        <a:bodyPr/>
        <a:lstStyle/>
        <a:p>
          <a:r>
            <a:rPr lang="en-US" baseline="0"/>
            <a:t>Integrates with all other Azure SQL features</a:t>
          </a:r>
          <a:endParaRPr lang="en-US"/>
        </a:p>
      </dgm:t>
    </dgm:pt>
    <dgm:pt modelId="{E71CC4E4-BFD9-4EF3-B7D4-06B0BB664E50}" type="parTrans" cxnId="{B37F5756-B254-4417-81D2-D6447F467A26}">
      <dgm:prSet/>
      <dgm:spPr/>
      <dgm:t>
        <a:bodyPr/>
        <a:lstStyle/>
        <a:p>
          <a:endParaRPr lang="en-US"/>
        </a:p>
      </dgm:t>
    </dgm:pt>
    <dgm:pt modelId="{AE7E5A25-5926-428B-9A59-D6C9DCDB8101}" type="sibTrans" cxnId="{B37F5756-B254-4417-81D2-D6447F467A26}">
      <dgm:prSet/>
      <dgm:spPr/>
      <dgm:t>
        <a:bodyPr/>
        <a:lstStyle/>
        <a:p>
          <a:endParaRPr lang="en-US"/>
        </a:p>
      </dgm:t>
    </dgm:pt>
    <dgm:pt modelId="{EC1DF7EB-0A36-44CF-9383-2500E3193C0F}">
      <dgm:prSet/>
      <dgm:spPr/>
      <dgm:t>
        <a:bodyPr/>
        <a:lstStyle/>
        <a:p>
          <a:r>
            <a:rPr lang="en-US" baseline="0" dirty="0"/>
            <a:t>Graph Models, Columnstore Indexes, Ledger tables, In-Memory Tables, Encryption, </a:t>
          </a:r>
          <a:r>
            <a:rPr lang="en-US" baseline="0" dirty="0" err="1"/>
            <a:t>etc</a:t>
          </a:r>
          <a:r>
            <a:rPr lang="en-US" baseline="0" dirty="0"/>
            <a:t>…</a:t>
          </a:r>
          <a:endParaRPr lang="en-US" dirty="0"/>
        </a:p>
      </dgm:t>
    </dgm:pt>
    <dgm:pt modelId="{5B36B753-7A5B-4E20-AE9D-E51943EB10EF}" type="parTrans" cxnId="{88323329-9105-40C8-BCDC-E7297A7BC358}">
      <dgm:prSet/>
      <dgm:spPr/>
      <dgm:t>
        <a:bodyPr/>
        <a:lstStyle/>
        <a:p>
          <a:endParaRPr lang="en-US"/>
        </a:p>
      </dgm:t>
    </dgm:pt>
    <dgm:pt modelId="{9E81763E-D54A-423C-AFA3-DF163383E8ED}" type="sibTrans" cxnId="{88323329-9105-40C8-BCDC-E7297A7BC358}">
      <dgm:prSet/>
      <dgm:spPr/>
      <dgm:t>
        <a:bodyPr/>
        <a:lstStyle/>
        <a:p>
          <a:endParaRPr lang="en-US"/>
        </a:p>
      </dgm:t>
    </dgm:pt>
    <dgm:pt modelId="{B28A1E72-4292-4741-ACA4-7AD47F9F7BA6}" type="pres">
      <dgm:prSet presAssocID="{A7486F65-F2EF-4576-8941-460A03B42D14}" presName="linear" presStyleCnt="0">
        <dgm:presLayoutVars>
          <dgm:animLvl val="lvl"/>
          <dgm:resizeHandles val="exact"/>
        </dgm:presLayoutVars>
      </dgm:prSet>
      <dgm:spPr/>
    </dgm:pt>
    <dgm:pt modelId="{76789CDC-82A3-4A3B-A88C-68D537411409}" type="pres">
      <dgm:prSet presAssocID="{130DB93B-03F1-4850-96F3-23855901A30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9BD63C-FE65-4C3E-A7CD-213202535DE8}" type="pres">
      <dgm:prSet presAssocID="{817F78CC-95B5-4F23-8907-F50AFCA348F9}" presName="spacer" presStyleCnt="0"/>
      <dgm:spPr/>
    </dgm:pt>
    <dgm:pt modelId="{5F23CF80-E6F0-4C40-92C9-276617304687}" type="pres">
      <dgm:prSet presAssocID="{372ABDD3-66CD-46F7-9D28-B0B758FFAFA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5BC9D3A-CCC3-47C7-8D9A-37EAD89D8BEA}" type="pres">
      <dgm:prSet presAssocID="{372ABDD3-66CD-46F7-9D28-B0B758FFAFA2}" presName="childText" presStyleLbl="revTx" presStyleIdx="0" presStyleCnt="3">
        <dgm:presLayoutVars>
          <dgm:bulletEnabled val="1"/>
        </dgm:presLayoutVars>
      </dgm:prSet>
      <dgm:spPr/>
    </dgm:pt>
    <dgm:pt modelId="{1C45ABE8-43AA-44EE-8232-2E22DC4DE231}" type="pres">
      <dgm:prSet presAssocID="{FF9069FC-7795-4496-B117-F69CC3E139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1F290-5D3D-4717-83F8-8978978B8AED}" type="pres">
      <dgm:prSet presAssocID="{FF9069FC-7795-4496-B117-F69CC3E139D5}" presName="childText" presStyleLbl="revTx" presStyleIdx="1" presStyleCnt="3">
        <dgm:presLayoutVars>
          <dgm:bulletEnabled val="1"/>
        </dgm:presLayoutVars>
      </dgm:prSet>
      <dgm:spPr/>
    </dgm:pt>
    <dgm:pt modelId="{75D06FD8-8AF7-41B9-A90F-25D307C6EC4A}" type="pres">
      <dgm:prSet presAssocID="{9F753E34-411F-460D-AECE-73903DBE964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2D95349-17B5-4944-880F-E21EC1DD8896}" type="pres">
      <dgm:prSet presAssocID="{9F753E34-411F-460D-AECE-73903DBE964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4CBBE0D-1DEA-4F60-BCAB-F21F52CE782B}" srcId="{A7486F65-F2EF-4576-8941-460A03B42D14}" destId="{372ABDD3-66CD-46F7-9D28-B0B758FFAFA2}" srcOrd="1" destOrd="0" parTransId="{34E9A3D2-0762-4F49-B337-B6C119A9D986}" sibTransId="{2E3065E3-6D0D-4F55-8D00-4BAEFF038F1B}"/>
    <dgm:cxn modelId="{7750C019-F903-4010-9046-F5B83C4DD981}" srcId="{372ABDD3-66CD-46F7-9D28-B0B758FFAFA2}" destId="{4DB729D4-B7D1-4A20-AF09-B8A61823E16A}" srcOrd="1" destOrd="0" parTransId="{05602A0A-BFBC-45A0-B681-F6A82320CF9F}" sibTransId="{6E2FB375-24CC-45E9-B649-9FFA50CD78C2}"/>
    <dgm:cxn modelId="{88323329-9105-40C8-BCDC-E7297A7BC358}" srcId="{9F753E34-411F-460D-AECE-73903DBE9647}" destId="{EC1DF7EB-0A36-44CF-9383-2500E3193C0F}" srcOrd="0" destOrd="0" parTransId="{5B36B753-7A5B-4E20-AE9D-E51943EB10EF}" sibTransId="{9E81763E-D54A-423C-AFA3-DF163383E8ED}"/>
    <dgm:cxn modelId="{691D882D-CF77-458D-9A59-418F3E9930FA}" srcId="{FF9069FC-7795-4496-B117-F69CC3E139D5}" destId="{1060197F-1BE4-4C01-9AFF-6A19400F802F}" srcOrd="0" destOrd="0" parTransId="{A2FA7A8F-178A-4DC2-A2D6-41DC269F84A7}" sibTransId="{590E34FC-0AA1-46C0-ADD9-E9BEF2BBB933}"/>
    <dgm:cxn modelId="{1D658744-141F-4B32-AB3D-F53064291FFF}" type="presOf" srcId="{EC1DF7EB-0A36-44CF-9383-2500E3193C0F}" destId="{D2D95349-17B5-4944-880F-E21EC1DD8896}" srcOrd="0" destOrd="0" presId="urn:microsoft.com/office/officeart/2005/8/layout/vList2"/>
    <dgm:cxn modelId="{DA1E274A-0479-4C9F-AA8C-6B3FF40C6400}" type="presOf" srcId="{372ABDD3-66CD-46F7-9D28-B0B758FFAFA2}" destId="{5F23CF80-E6F0-4C40-92C9-276617304687}" srcOrd="0" destOrd="0" presId="urn:microsoft.com/office/officeart/2005/8/layout/vList2"/>
    <dgm:cxn modelId="{ABFB5E6B-1B15-4E86-B70D-395A8E04F5D1}" type="presOf" srcId="{1060197F-1BE4-4C01-9AFF-6A19400F802F}" destId="{DA81F290-5D3D-4717-83F8-8978978B8AED}" srcOrd="0" destOrd="0" presId="urn:microsoft.com/office/officeart/2005/8/layout/vList2"/>
    <dgm:cxn modelId="{B37F5756-B254-4417-81D2-D6447F467A26}" srcId="{A7486F65-F2EF-4576-8941-460A03B42D14}" destId="{9F753E34-411F-460D-AECE-73903DBE9647}" srcOrd="3" destOrd="0" parTransId="{E71CC4E4-BFD9-4EF3-B7D4-06B0BB664E50}" sibTransId="{AE7E5A25-5926-428B-9A59-D6C9DCDB8101}"/>
    <dgm:cxn modelId="{3EF7005A-7C21-4DB1-AAAA-6F704B606F7D}" type="presOf" srcId="{D9405B90-49EB-453D-BBD2-FEE35AB907D3}" destId="{A5BC9D3A-CCC3-47C7-8D9A-37EAD89D8BEA}" srcOrd="0" destOrd="0" presId="urn:microsoft.com/office/officeart/2005/8/layout/vList2"/>
    <dgm:cxn modelId="{30AB887E-E89E-41E0-8B7E-762A3AC67133}" type="presOf" srcId="{4DB729D4-B7D1-4A20-AF09-B8A61823E16A}" destId="{A5BC9D3A-CCC3-47C7-8D9A-37EAD89D8BEA}" srcOrd="0" destOrd="1" presId="urn:microsoft.com/office/officeart/2005/8/layout/vList2"/>
    <dgm:cxn modelId="{AE72DC8E-0DC5-406A-875A-A4179529A502}" type="presOf" srcId="{A7486F65-F2EF-4576-8941-460A03B42D14}" destId="{B28A1E72-4292-4741-ACA4-7AD47F9F7BA6}" srcOrd="0" destOrd="0" presId="urn:microsoft.com/office/officeart/2005/8/layout/vList2"/>
    <dgm:cxn modelId="{BF67A591-9944-4436-9E6B-CC3D626CE383}" type="presOf" srcId="{FF9069FC-7795-4496-B117-F69CC3E139D5}" destId="{1C45ABE8-43AA-44EE-8232-2E22DC4DE231}" srcOrd="0" destOrd="0" presId="urn:microsoft.com/office/officeart/2005/8/layout/vList2"/>
    <dgm:cxn modelId="{BE99B798-0527-46B6-8B4D-4ADCA1D56EEF}" srcId="{A7486F65-F2EF-4576-8941-460A03B42D14}" destId="{130DB93B-03F1-4850-96F3-23855901A30F}" srcOrd="0" destOrd="0" parTransId="{ED60877E-FBB0-44D8-BE45-C78723AFAA33}" sibTransId="{817F78CC-95B5-4F23-8907-F50AFCA348F9}"/>
    <dgm:cxn modelId="{CD6C32AF-77DE-4AF5-89A0-815577EBF4D4}" type="presOf" srcId="{9F753E34-411F-460D-AECE-73903DBE9647}" destId="{75D06FD8-8AF7-41B9-A90F-25D307C6EC4A}" srcOrd="0" destOrd="0" presId="urn:microsoft.com/office/officeart/2005/8/layout/vList2"/>
    <dgm:cxn modelId="{E3BA4ECB-3A18-41E7-B1D7-4FA2200E1F71}" srcId="{372ABDD3-66CD-46F7-9D28-B0B758FFAFA2}" destId="{D9405B90-49EB-453D-BBD2-FEE35AB907D3}" srcOrd="0" destOrd="0" parTransId="{8EC29DBF-AD0C-4D77-AB4C-DF908DE114A6}" sibTransId="{19296A1F-57B4-4266-9928-F73DBCD1D9B9}"/>
    <dgm:cxn modelId="{C98ACDF3-5428-4A7F-A991-058C18F32676}" srcId="{A7486F65-F2EF-4576-8941-460A03B42D14}" destId="{FF9069FC-7795-4496-B117-F69CC3E139D5}" srcOrd="2" destOrd="0" parTransId="{E3BF8BE5-FEB2-492D-8BF3-33BBC913BA17}" sibTransId="{30F18206-F5FE-4A78-A45A-3B1035D956AF}"/>
    <dgm:cxn modelId="{955336FB-164E-4F1B-B393-D87BFC89540B}" type="presOf" srcId="{130DB93B-03F1-4850-96F3-23855901A30F}" destId="{76789CDC-82A3-4A3B-A88C-68D537411409}" srcOrd="0" destOrd="0" presId="urn:microsoft.com/office/officeart/2005/8/layout/vList2"/>
    <dgm:cxn modelId="{240C78C4-0D4A-4C38-A143-40B7FFB06101}" type="presParOf" srcId="{B28A1E72-4292-4741-ACA4-7AD47F9F7BA6}" destId="{76789CDC-82A3-4A3B-A88C-68D537411409}" srcOrd="0" destOrd="0" presId="urn:microsoft.com/office/officeart/2005/8/layout/vList2"/>
    <dgm:cxn modelId="{AE381454-7EC2-4B63-9C45-B3D7711C2EC2}" type="presParOf" srcId="{B28A1E72-4292-4741-ACA4-7AD47F9F7BA6}" destId="{4F9BD63C-FE65-4C3E-A7CD-213202535DE8}" srcOrd="1" destOrd="0" presId="urn:microsoft.com/office/officeart/2005/8/layout/vList2"/>
    <dgm:cxn modelId="{75EDAE5E-6988-48D4-88D6-66817C4B11A4}" type="presParOf" srcId="{B28A1E72-4292-4741-ACA4-7AD47F9F7BA6}" destId="{5F23CF80-E6F0-4C40-92C9-276617304687}" srcOrd="2" destOrd="0" presId="urn:microsoft.com/office/officeart/2005/8/layout/vList2"/>
    <dgm:cxn modelId="{3DE030CD-6A59-4864-858B-8671FB6B4AD3}" type="presParOf" srcId="{B28A1E72-4292-4741-ACA4-7AD47F9F7BA6}" destId="{A5BC9D3A-CCC3-47C7-8D9A-37EAD89D8BEA}" srcOrd="3" destOrd="0" presId="urn:microsoft.com/office/officeart/2005/8/layout/vList2"/>
    <dgm:cxn modelId="{CF4642FC-7637-45C0-8321-012F4B0700AB}" type="presParOf" srcId="{B28A1E72-4292-4741-ACA4-7AD47F9F7BA6}" destId="{1C45ABE8-43AA-44EE-8232-2E22DC4DE231}" srcOrd="4" destOrd="0" presId="urn:microsoft.com/office/officeart/2005/8/layout/vList2"/>
    <dgm:cxn modelId="{4D01EFDF-1824-48F8-8D0F-DCF3EEC843CC}" type="presParOf" srcId="{B28A1E72-4292-4741-ACA4-7AD47F9F7BA6}" destId="{DA81F290-5D3D-4717-83F8-8978978B8AED}" srcOrd="5" destOrd="0" presId="urn:microsoft.com/office/officeart/2005/8/layout/vList2"/>
    <dgm:cxn modelId="{5C80D6FE-1AD2-4700-A7F1-2626F16E3EEB}" type="presParOf" srcId="{B28A1E72-4292-4741-ACA4-7AD47F9F7BA6}" destId="{75D06FD8-8AF7-41B9-A90F-25D307C6EC4A}" srcOrd="6" destOrd="0" presId="urn:microsoft.com/office/officeart/2005/8/layout/vList2"/>
    <dgm:cxn modelId="{DBA63249-92E8-4776-B421-BA76002AB3A7}" type="presParOf" srcId="{B28A1E72-4292-4741-ACA4-7AD47F9F7BA6}" destId="{D2D95349-17B5-4944-880F-E21EC1DD889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89CDC-82A3-4A3B-A88C-68D537411409}">
      <dsp:nvSpPr>
        <dsp:cNvPr id="0" name=""/>
        <dsp:cNvSpPr/>
      </dsp:nvSpPr>
      <dsp:spPr>
        <a:xfrm>
          <a:off x="0" y="79284"/>
          <a:ext cx="4953000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Azure SQL natively support JSON</a:t>
          </a:r>
          <a:endParaRPr lang="en-US" sz="1500" kern="1200"/>
        </a:p>
      </dsp:txBody>
      <dsp:txXfrm>
        <a:off x="29088" y="108372"/>
        <a:ext cx="4894824" cy="537701"/>
      </dsp:txXfrm>
    </dsp:sp>
    <dsp:sp modelId="{5F23CF80-E6F0-4C40-92C9-276617304687}">
      <dsp:nvSpPr>
        <dsp:cNvPr id="0" name=""/>
        <dsp:cNvSpPr/>
      </dsp:nvSpPr>
      <dsp:spPr>
        <a:xfrm>
          <a:off x="0" y="718362"/>
          <a:ext cx="4953000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JSON is a great option to stabilize stored procedure, query or function signature</a:t>
          </a:r>
          <a:endParaRPr lang="en-US" sz="1500" kern="1200"/>
        </a:p>
      </dsp:txBody>
      <dsp:txXfrm>
        <a:off x="29088" y="747450"/>
        <a:ext cx="4894824" cy="537701"/>
      </dsp:txXfrm>
    </dsp:sp>
    <dsp:sp modelId="{A5BC9D3A-CCC3-47C7-8D9A-37EAD89D8BEA}">
      <dsp:nvSpPr>
        <dsp:cNvPr id="0" name=""/>
        <dsp:cNvSpPr/>
      </dsp:nvSpPr>
      <dsp:spPr>
        <a:xfrm>
          <a:off x="0" y="1314239"/>
          <a:ext cx="4953000" cy="411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258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baseline="0" dirty="0"/>
            <a:t>Send back and forth an array of objects to Azure SQL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baseline="0"/>
            <a:t>OPENJSON + FOR JSON</a:t>
          </a:r>
          <a:endParaRPr lang="en-US" sz="1200" kern="1200"/>
        </a:p>
      </dsp:txBody>
      <dsp:txXfrm>
        <a:off x="0" y="1314239"/>
        <a:ext cx="4953000" cy="411412"/>
      </dsp:txXfrm>
    </dsp:sp>
    <dsp:sp modelId="{1C45ABE8-43AA-44EE-8232-2E22DC4DE231}">
      <dsp:nvSpPr>
        <dsp:cNvPr id="0" name=""/>
        <dsp:cNvSpPr/>
      </dsp:nvSpPr>
      <dsp:spPr>
        <a:xfrm>
          <a:off x="0" y="1725652"/>
          <a:ext cx="4953000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JSON can also be used to store data into Azure SQL</a:t>
          </a:r>
          <a:endParaRPr lang="en-US" sz="1500" kern="1200"/>
        </a:p>
      </dsp:txBody>
      <dsp:txXfrm>
        <a:off x="29088" y="1754740"/>
        <a:ext cx="4894824" cy="537701"/>
      </dsp:txXfrm>
    </dsp:sp>
    <dsp:sp modelId="{DA81F290-5D3D-4717-83F8-8978978B8AED}">
      <dsp:nvSpPr>
        <dsp:cNvPr id="0" name=""/>
        <dsp:cNvSpPr/>
      </dsp:nvSpPr>
      <dsp:spPr>
        <a:xfrm>
          <a:off x="0" y="2321529"/>
          <a:ext cx="4953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258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baseline="0"/>
            <a:t>Can be indexed too</a:t>
          </a:r>
          <a:endParaRPr lang="en-US" sz="1200" kern="1200"/>
        </a:p>
      </dsp:txBody>
      <dsp:txXfrm>
        <a:off x="0" y="2321529"/>
        <a:ext cx="4953000" cy="248400"/>
      </dsp:txXfrm>
    </dsp:sp>
    <dsp:sp modelId="{75D06FD8-8AF7-41B9-A90F-25D307C6EC4A}">
      <dsp:nvSpPr>
        <dsp:cNvPr id="0" name=""/>
        <dsp:cNvSpPr/>
      </dsp:nvSpPr>
      <dsp:spPr>
        <a:xfrm>
          <a:off x="0" y="2569929"/>
          <a:ext cx="4953000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Integrates with all other Azure SQL features</a:t>
          </a:r>
          <a:endParaRPr lang="en-US" sz="1500" kern="1200"/>
        </a:p>
      </dsp:txBody>
      <dsp:txXfrm>
        <a:off x="29088" y="2599017"/>
        <a:ext cx="4894824" cy="537701"/>
      </dsp:txXfrm>
    </dsp:sp>
    <dsp:sp modelId="{D2D95349-17B5-4944-880F-E21EC1DD8896}">
      <dsp:nvSpPr>
        <dsp:cNvPr id="0" name=""/>
        <dsp:cNvSpPr/>
      </dsp:nvSpPr>
      <dsp:spPr>
        <a:xfrm>
          <a:off x="0" y="3165806"/>
          <a:ext cx="49530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258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baseline="0" dirty="0"/>
            <a:t>Graph Models, Columnstore Indexes, Ledger tables, In-Memory Tables, Encryption, </a:t>
          </a:r>
          <a:r>
            <a:rPr lang="en-US" sz="1200" kern="1200" baseline="0" dirty="0" err="1"/>
            <a:t>etc</a:t>
          </a:r>
          <a:r>
            <a:rPr lang="en-US" sz="1200" kern="1200" baseline="0" dirty="0"/>
            <a:t>…</a:t>
          </a:r>
          <a:endParaRPr lang="en-US" sz="1200" kern="1200" dirty="0"/>
        </a:p>
      </dsp:txBody>
      <dsp:txXfrm>
        <a:off x="0" y="3165806"/>
        <a:ext cx="4953000" cy="380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Visual Studio Live! Las Vegas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1T19:16:34.3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1,'834'0,"-811"1,46 9,-13-1,54 9,-40-1,-56-12,0-1,1 0,-1-1,26 1,47 5,-59-4,41 0,-39-6,-5 0,0 2,0 0,45 9,-39-5,2-1,-1-2,-1-1,38-4,5 1,1739 2,-1801-1,1 0,0-1,0-1,-1 0,22-9,11-2,-38 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r>
              <a:rPr lang="en-US" dirty="0"/>
              <a:t>Visual Studio Live! Las Vegas 2023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72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3/5/2024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3/5/2024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3/5/2024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254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441722"/>
            <a:ext cx="3118772" cy="1901427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651655"/>
            <a:ext cx="3121819" cy="2050123"/>
          </a:xfrm>
        </p:spPr>
        <p:txBody>
          <a:bodyPr/>
          <a:lstStyle>
            <a:lvl1pPr marL="0" indent="0">
              <a:buNone/>
              <a:defRPr sz="165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778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460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151" y="1076325"/>
            <a:ext cx="3908822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2266" y="1076325"/>
            <a:ext cx="3914775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83893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3" y="1732359"/>
            <a:ext cx="2386520" cy="2969419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5893" y="1732359"/>
            <a:ext cx="5441149" cy="2969420"/>
          </a:xfrm>
        </p:spPr>
        <p:txBody>
          <a:bodyPr anchor="t"/>
          <a:lstStyle>
            <a:lvl1pPr marL="0" indent="0"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912" y="1514475"/>
            <a:ext cx="2386584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65893" y="1514475"/>
            <a:ext cx="5441149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19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228370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99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867912"/>
            <a:ext cx="8263890" cy="83386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9144000" cy="3429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925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897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870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0780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0.png"/><Relationship Id="rId7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emauri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devblogs.microsoft.com/azure-sq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sql-db-dynamic-schema" TargetMode="External"/><Relationship Id="rId2" Type="http://schemas.openxmlformats.org/officeDocument/2006/relationships/hyperlink" Target="https://techcommunity.microsoft.com/t5/azure-sql-blog/10k-request-per-second-rest-api-with-azure-sql-dapper-and-json/ba-p/1189675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hyperlink" Target="https://github.com/Azure-Samples/azure-sql-db-dynamic-schema-e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tinfowler.com/articles/schemaless/" TargetMode="External"/><Relationship Id="rId2" Type="http://schemas.openxmlformats.org/officeDocument/2006/relationships/hyperlink" Target="https://www.merriam-webster.com/dictionary/contradiction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2277" y="2555355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3BDBC2"/>
                </a:solidFill>
                <a:latin typeface="Arial" charset="0"/>
                <a:cs typeface="+mn-cs"/>
              </a:rPr>
              <a:t>Davide Mauri</a:t>
            </a:r>
            <a:endParaRPr lang="en-US" sz="2800" b="1" dirty="0">
              <a:solidFill>
                <a:srgbClr val="3BDBC2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2400" b="1" dirty="0">
                <a:solidFill>
                  <a:srgbClr val="3BDBC2"/>
                </a:solidFill>
                <a:latin typeface="Arial" charset="0"/>
              </a:rPr>
              <a:t>damauri@microsoft.com</a:t>
            </a:r>
          </a:p>
          <a:p>
            <a:pPr>
              <a:defRPr/>
            </a:pPr>
            <a:r>
              <a:rPr lang="en-US" sz="2400" b="1" dirty="0">
                <a:solidFill>
                  <a:srgbClr val="3BDBC2"/>
                </a:solidFill>
                <a:latin typeface="Arial" charset="0"/>
              </a:rPr>
              <a:t>Microsoft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-304800" y="3986760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3BDBC2"/>
                </a:solidFill>
                <a:latin typeface="Arial" charset="0"/>
              </a:rPr>
              <a:t>Level</a:t>
            </a:r>
            <a:r>
              <a:rPr lang="en-US" sz="2000">
                <a:solidFill>
                  <a:srgbClr val="3BDBC2"/>
                </a:solidFill>
                <a:latin typeface="Arial" charset="0"/>
              </a:rPr>
              <a:t>: Intermediate</a:t>
            </a:r>
            <a:endParaRPr lang="en-US" sz="2000" dirty="0">
              <a:solidFill>
                <a:srgbClr val="3BDBC2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bg1"/>
                </a:solidFill>
                <a:effectLst/>
              </a:rPr>
              <a:t>Schema Management and Evolution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8CEC-A0AF-404B-AE31-4A72A6DC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1927651"/>
            <a:ext cx="3118772" cy="415499"/>
          </a:xfrm>
        </p:spPr>
        <p:txBody>
          <a:bodyPr>
            <a:normAutofit fontScale="90000"/>
          </a:bodyPr>
          <a:lstStyle/>
          <a:p>
            <a:r>
              <a:rPr lang="en-US" dirty="0"/>
              <a:t>Flexibility. </a:t>
            </a:r>
            <a:br>
              <a:rPr lang="en-US" dirty="0"/>
            </a:br>
            <a:r>
              <a:rPr lang="en-US" sz="3600" dirty="0"/>
              <a:t>Is that all?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E0527-A991-459E-87A1-93886BC3E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2651655"/>
            <a:ext cx="3657600" cy="20821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Performances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Aggregations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Integration (with other models)?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Manageability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9C4092-E567-4DEE-B45D-E27248398D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6667" r="1666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986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F95B1D-7FF8-4F38-AC9B-1D2CFA72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JSON and Azure SQL to the rescue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73679A8-1348-4BE8-9B82-0F19AA2B45A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18010220"/>
              </p:ext>
            </p:extLst>
          </p:nvPr>
        </p:nvGraphicFramePr>
        <p:xfrm>
          <a:off x="3962400" y="971550"/>
          <a:ext cx="4953000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 descr="A metal dumbell">
            <a:extLst>
              <a:ext uri="{FF2B5EF4-FFF2-40B4-BE49-F238E27FC236}">
                <a16:creationId xmlns:a16="http://schemas.microsoft.com/office/drawing/2014/main" id="{E49A6298-E95A-4D7D-94FB-2F645B5CC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7"/>
          <a:stretch>
            <a:fillRect/>
          </a:stretch>
        </p:blipFill>
        <p:spPr>
          <a:xfrm>
            <a:off x="152400" y="1047750"/>
            <a:ext cx="3698090" cy="3625454"/>
          </a:xfrm>
        </p:spPr>
      </p:pic>
    </p:spTree>
    <p:extLst>
      <p:ext uri="{BB962C8B-B14F-4D97-AF65-F5344CB8AC3E}">
        <p14:creationId xmlns:p14="http://schemas.microsoft.com/office/powerpoint/2010/main" val="22969992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1FEBB2-060A-BEB7-00C5-5128147CD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6" y="2038350"/>
            <a:ext cx="8810627" cy="3200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F95B1D-7FF8-4F38-AC9B-1D2CFA72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JSON and Azure SQL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CB53-6841-DC6C-F8A6-56C7B15E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SQL Server 2022, and supported in Azure SQL already</a:t>
            </a:r>
          </a:p>
        </p:txBody>
      </p:sp>
    </p:spTree>
    <p:extLst>
      <p:ext uri="{BB962C8B-B14F-4D97-AF65-F5344CB8AC3E}">
        <p14:creationId xmlns:p14="http://schemas.microsoft.com/office/powerpoint/2010/main" val="99487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295A-DED2-4AA0-8B0D-F85B5E40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1732359"/>
            <a:ext cx="2386520" cy="296941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Pick the best option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486527-A1B0-435E-A4A7-3C188BEFFD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5893" y="1732359"/>
            <a:ext cx="5441149" cy="2969420"/>
          </a:xfrm>
        </p:spPr>
        <p:txBody>
          <a:bodyPr wrap="square" anchor="t">
            <a:normAutofit fontScale="77500" lnSpcReduction="2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Classic Table</a:t>
            </a:r>
            <a:r>
              <a:rPr lang="en-US" dirty="0"/>
              <a:t>, use JSON as transport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Hybrid Table</a:t>
            </a:r>
            <a:r>
              <a:rPr lang="en-US" dirty="0"/>
              <a:t>: classic columns for well-known properties, “extension” JSON column for anything you don’t know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 Table</a:t>
            </a:r>
            <a:r>
              <a:rPr lang="en-US" dirty="0"/>
              <a:t>: Just JSON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663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CD096-E564-41EA-B7A7-D54F17EC7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playground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7AB42-B1A6-4FD9-AC5D-79254EB4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60" y="1076325"/>
            <a:ext cx="3908822" cy="2623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ABE26-D27B-4B64-9B0C-D7BA0A39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6" y="1065971"/>
            <a:ext cx="3908822" cy="27065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1A7E69-E4AF-4D56-A1C6-C8D4CF91AA14}"/>
              </a:ext>
            </a:extLst>
          </p:cNvPr>
          <p:cNvSpPr txBox="1"/>
          <p:nvPr/>
        </p:nvSpPr>
        <p:spPr>
          <a:xfrm>
            <a:off x="1462125" y="4067175"/>
            <a:ext cx="17375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https://todomvc.com/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BB89C-8B1C-43A0-8A31-9CAF61B7238D}"/>
              </a:ext>
            </a:extLst>
          </p:cNvPr>
          <p:cNvSpPr txBox="1"/>
          <p:nvPr/>
        </p:nvSpPr>
        <p:spPr>
          <a:xfrm>
            <a:off x="5448568" y="4067174"/>
            <a:ext cx="244759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http://www.todobackend.com/</a:t>
            </a:r>
          </a:p>
        </p:txBody>
      </p:sp>
    </p:spTree>
    <p:extLst>
      <p:ext uri="{BB962C8B-B14F-4D97-AF65-F5344CB8AC3E}">
        <p14:creationId xmlns:p14="http://schemas.microsoft.com/office/powerpoint/2010/main" val="5651903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B580C4D-D1EB-4390-90FA-4012BB74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" y="2958262"/>
            <a:ext cx="1945316" cy="7943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4FE7E5-4E6C-4FF6-B522-A7F89579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084" y="2647374"/>
            <a:ext cx="1945316" cy="79433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D90AA3-C20D-47BB-98C3-9A31CF60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162E5-4D86-458A-8AAF-F5AE8749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895350"/>
            <a:ext cx="5305370" cy="3971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84E8A-6736-4FFE-9058-1D91A226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73" y="1659744"/>
            <a:ext cx="1945316" cy="794337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24750E7-DC3E-4358-AD74-CEC03E8AF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64" y="1165340"/>
            <a:ext cx="3164612" cy="1546045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62B73EC-2EBA-457F-B65A-2A63632B9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527" y="3585214"/>
            <a:ext cx="2509886" cy="125263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F92969-2127-40ED-B38A-B25300A9E74E}"/>
              </a:ext>
            </a:extLst>
          </p:cNvPr>
          <p:cNvSpPr/>
          <p:nvPr/>
        </p:nvSpPr>
        <p:spPr bwMode="auto">
          <a:xfrm>
            <a:off x="2790311" y="1829058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95052A1-633A-4FF1-BB5B-722E3B68E868}"/>
              </a:ext>
            </a:extLst>
          </p:cNvPr>
          <p:cNvSpPr/>
          <p:nvPr/>
        </p:nvSpPr>
        <p:spPr bwMode="auto">
          <a:xfrm>
            <a:off x="5776089" y="1829057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70F0350-ABB7-4F76-8288-221673A4AF40}"/>
              </a:ext>
            </a:extLst>
          </p:cNvPr>
          <p:cNvSpPr/>
          <p:nvPr/>
        </p:nvSpPr>
        <p:spPr bwMode="auto">
          <a:xfrm rot="5400000">
            <a:off x="6859518" y="2890470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3DD61DE6-792F-48BA-AFE8-4E6F9475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3" y="3438507"/>
            <a:ext cx="3164612" cy="154604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4A2BA9AF-8003-4CAD-8CCB-680D76C46E00}"/>
              </a:ext>
            </a:extLst>
          </p:cNvPr>
          <p:cNvSpPr/>
          <p:nvPr/>
        </p:nvSpPr>
        <p:spPr bwMode="auto">
          <a:xfrm rot="10800000">
            <a:off x="2739151" y="4004426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2D2B427-096B-4545-A74D-3F7ADE499A80}"/>
              </a:ext>
            </a:extLst>
          </p:cNvPr>
          <p:cNvSpPr/>
          <p:nvPr/>
        </p:nvSpPr>
        <p:spPr bwMode="auto">
          <a:xfrm rot="10800000">
            <a:off x="5776089" y="4004425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DA8FD4C-0E52-445E-A654-51D26B72DD84}"/>
              </a:ext>
            </a:extLst>
          </p:cNvPr>
          <p:cNvSpPr/>
          <p:nvPr/>
        </p:nvSpPr>
        <p:spPr bwMode="auto">
          <a:xfrm rot="16200000">
            <a:off x="1268307" y="2954479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BB7615C-02AF-4A31-8BCF-ED6FEE41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73" y="3893576"/>
            <a:ext cx="1945316" cy="7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61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-0.29843 -0.1666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1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9" grpId="0" animBg="1"/>
      <p:bldP spid="31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B580C4D-D1EB-4390-90FA-4012BB74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" y="2958262"/>
            <a:ext cx="1945316" cy="7943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4FE7E5-4E6C-4FF6-B522-A7F89579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084" y="2647374"/>
            <a:ext cx="1945316" cy="79433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D90AA3-C20D-47BB-98C3-9A31CF60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if schema needs to change?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162E5-4D86-458A-8AAF-F5AE8749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6" y="1035285"/>
            <a:ext cx="2729402" cy="2043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84E8A-6736-4FFE-9058-1D91A226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73" y="1659744"/>
            <a:ext cx="1945316" cy="794337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24750E7-DC3E-4358-AD74-CEC03E8AF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64" y="1165340"/>
            <a:ext cx="3164612" cy="1546045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62B73EC-2EBA-457F-B65A-2A63632B9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527" y="3585214"/>
            <a:ext cx="2509886" cy="125263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F92969-2127-40ED-B38A-B25300A9E74E}"/>
              </a:ext>
            </a:extLst>
          </p:cNvPr>
          <p:cNvSpPr/>
          <p:nvPr/>
        </p:nvSpPr>
        <p:spPr bwMode="auto">
          <a:xfrm>
            <a:off x="2790311" y="1829058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95052A1-633A-4FF1-BB5B-722E3B68E868}"/>
              </a:ext>
            </a:extLst>
          </p:cNvPr>
          <p:cNvSpPr/>
          <p:nvPr/>
        </p:nvSpPr>
        <p:spPr bwMode="auto">
          <a:xfrm>
            <a:off x="5776089" y="1829057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70F0350-ABB7-4F76-8288-221673A4AF40}"/>
              </a:ext>
            </a:extLst>
          </p:cNvPr>
          <p:cNvSpPr/>
          <p:nvPr/>
        </p:nvSpPr>
        <p:spPr bwMode="auto">
          <a:xfrm rot="5400000">
            <a:off x="6859518" y="2890470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3DD61DE6-792F-48BA-AFE8-4E6F9475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3" y="3438507"/>
            <a:ext cx="3164612" cy="154604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4A2BA9AF-8003-4CAD-8CCB-680D76C46E00}"/>
              </a:ext>
            </a:extLst>
          </p:cNvPr>
          <p:cNvSpPr/>
          <p:nvPr/>
        </p:nvSpPr>
        <p:spPr bwMode="auto">
          <a:xfrm rot="10800000">
            <a:off x="2739151" y="4004426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2D2B427-096B-4545-A74D-3F7ADE499A80}"/>
              </a:ext>
            </a:extLst>
          </p:cNvPr>
          <p:cNvSpPr/>
          <p:nvPr/>
        </p:nvSpPr>
        <p:spPr bwMode="auto">
          <a:xfrm rot="10800000">
            <a:off x="5776089" y="4004425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DA8FD4C-0E52-445E-A654-51D26B72DD84}"/>
              </a:ext>
            </a:extLst>
          </p:cNvPr>
          <p:cNvSpPr/>
          <p:nvPr/>
        </p:nvSpPr>
        <p:spPr bwMode="auto">
          <a:xfrm rot="16200000">
            <a:off x="1268307" y="2954479"/>
            <a:ext cx="941903" cy="45571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BB7615C-02AF-4A31-8BCF-ED6FEE41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73" y="3893576"/>
            <a:ext cx="1945316" cy="794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D029A-06DC-4CEE-8F55-2AAD071BB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348" y="2016622"/>
            <a:ext cx="3942987" cy="161122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B7511E-4CD5-45DA-84F6-E4DEACA656AD}"/>
                  </a:ext>
                </a:extLst>
              </p14:cNvPr>
              <p14:cNvContentPartPr/>
              <p14:nvPr/>
            </p14:nvContentPartPr>
            <p14:xfrm>
              <a:off x="3328914" y="3089010"/>
              <a:ext cx="1386180" cy="4185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B7511E-4CD5-45DA-84F6-E4DEACA656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8926" y="2910164"/>
                <a:ext cx="1565797" cy="3991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60341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E95C0E-1218-4FDA-ABFC-1BC469EE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867912"/>
            <a:ext cx="8263890" cy="83386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7" name="Picture 6" descr="Camera lens">
            <a:extLst>
              <a:ext uri="{FF2B5EF4-FFF2-40B4-BE49-F238E27FC236}">
                <a16:creationId xmlns:a16="http://schemas.microsoft.com/office/drawing/2014/main" id="{29B22610-E19A-4DD7-8D04-13147689C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04" b="24116"/>
          <a:stretch/>
        </p:blipFill>
        <p:spPr>
          <a:xfrm>
            <a:off x="15" y="7"/>
            <a:ext cx="9143985" cy="3428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233836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EAA63-7E46-452D-8F34-53376C1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performances?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F9FF9A-919A-4686-9F3E-B654055B10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14865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JSON give you flexibility.</a:t>
            </a:r>
          </a:p>
          <a:p>
            <a:r>
              <a:rPr lang="en-US" dirty="0"/>
              <a:t>Flexibility has some overhead (in fact gRPC is on the rise…)</a:t>
            </a:r>
          </a:p>
          <a:p>
            <a:r>
              <a:rPr lang="en-US" dirty="0"/>
              <a:t>But…</a:t>
            </a:r>
          </a:p>
          <a:p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D81487-4A09-40B1-B84F-177B8F84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3" y="2183186"/>
            <a:ext cx="8455182" cy="28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1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PI builder Architecture Overview Diagram">
            <a:extLst>
              <a:ext uri="{FF2B5EF4-FFF2-40B4-BE49-F238E27FC236}">
                <a16:creationId xmlns:a16="http://schemas.microsoft.com/office/drawing/2014/main" id="{3A5FB55B-4514-F4A8-9AE6-C3374200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51111"/>
            <a:ext cx="7467600" cy="41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A9D5FD8-D59E-7DF0-3EDF-AD845BA9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API builder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43587-3B9C-71DA-5D87-FED7A55EA805}"/>
              </a:ext>
            </a:extLst>
          </p:cNvPr>
          <p:cNvSpPr txBox="1"/>
          <p:nvPr/>
        </p:nvSpPr>
        <p:spPr>
          <a:xfrm>
            <a:off x="304800" y="4629150"/>
            <a:ext cx="20006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https://aka.ms/dab</a:t>
            </a:r>
          </a:p>
        </p:txBody>
      </p:sp>
    </p:spTree>
    <p:extLst>
      <p:ext uri="{BB962C8B-B14F-4D97-AF65-F5344CB8AC3E}">
        <p14:creationId xmlns:p14="http://schemas.microsoft.com/office/powerpoint/2010/main" val="24637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DFF-6DDE-ED9A-D387-00A9A9B0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Davide Mauri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691C3-E241-77E4-6B6F-A951690E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Joined Azure SQL group on mid 2019</a:t>
            </a:r>
          </a:p>
          <a:p>
            <a:pPr lvl="1"/>
            <a:r>
              <a:rPr lang="en-US" dirty="0"/>
              <a:t>SQL Server / Azure Data MVP for 12 Years</a:t>
            </a:r>
          </a:p>
          <a:p>
            <a:pPr lvl="1"/>
            <a:r>
              <a:rPr lang="en-US" dirty="0"/>
              <a:t>Worked in consulting services for 20 years</a:t>
            </a:r>
          </a:p>
          <a:p>
            <a:r>
              <a:rPr lang="en-US" dirty="0"/>
              <a:t>Still a developer at heart!</a:t>
            </a:r>
          </a:p>
          <a:p>
            <a:pPr lvl="1"/>
            <a:r>
              <a:rPr lang="en-US" dirty="0"/>
              <a:t>Now Azure SQL PM </a:t>
            </a:r>
          </a:p>
          <a:p>
            <a:r>
              <a:rPr lang="en-US" dirty="0"/>
              <a:t>Focus on Azure SQL &amp; Developers</a:t>
            </a:r>
          </a:p>
          <a:p>
            <a:pPr lvl="1"/>
            <a:r>
              <a:rPr lang="en-US" dirty="0"/>
              <a:t>Very active in the Community, Conference Speaker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http://davidemauri.it/   </a:t>
            </a:r>
            <a:endParaRPr lang="en-US" dirty="0"/>
          </a:p>
          <a:p>
            <a:pPr lvl="1"/>
            <a:r>
              <a:rPr lang="en-US" dirty="0" err="1"/>
              <a:t>DevBlogs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https://devblogs.microsoft.com/azure-sql/   </a:t>
            </a:r>
            <a:endParaRPr lang="en-US" dirty="0"/>
          </a:p>
          <a:p>
            <a:pPr lvl="1"/>
            <a:r>
              <a:rPr lang="en-US" dirty="0"/>
              <a:t>Twitter: @mauridb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327A1-956C-F472-8651-8AE94F09D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172200" y="600452"/>
            <a:ext cx="2547036" cy="254703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1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CBC5-7A20-4F59-5CDA-E9B7B8B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us what </a:t>
            </a:r>
            <a:r>
              <a:rPr lang="en-US" b="1" dirty="0"/>
              <a:t>you </a:t>
            </a:r>
            <a:r>
              <a:rPr lang="en-US" dirty="0"/>
              <a:t>want from Azure 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04D7C-4560-B8FD-3CF4-49479EA8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85169"/>
            <a:ext cx="4969958" cy="4158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032EC-69D5-05F6-3D3E-AB2C43E67B8F}"/>
              </a:ext>
            </a:extLst>
          </p:cNvPr>
          <p:cNvSpPr txBox="1"/>
          <p:nvPr/>
        </p:nvSpPr>
        <p:spPr>
          <a:xfrm>
            <a:off x="4897991" y="3896721"/>
            <a:ext cx="405495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https://aka.ms/datadevlist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452540-3C3B-1C01-CC21-44C56A6B6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084612"/>
            <a:ext cx="2725738" cy="27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71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95" y="1063625"/>
            <a:ext cx="8229600" cy="3394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Your feedback is very important to us</a:t>
            </a:r>
          </a:p>
          <a:p>
            <a:r>
              <a:rPr lang="en-US" dirty="0"/>
              <a:t>Please take a moment to complete the session survey found in the mobile app</a:t>
            </a:r>
          </a:p>
          <a:p>
            <a:r>
              <a:rPr lang="en-US" dirty="0"/>
              <a:t>Use the QR code or search for “Converge360 Events” in your app store</a:t>
            </a:r>
          </a:p>
          <a:p>
            <a:r>
              <a:rPr lang="en-US" dirty="0"/>
              <a:t>Find this session on the Agenda tab</a:t>
            </a:r>
          </a:p>
          <a:p>
            <a:r>
              <a:rPr lang="en-US" dirty="0"/>
              <a:t>Click “Session Evaluation”</a:t>
            </a:r>
          </a:p>
          <a:p>
            <a:r>
              <a:rPr lang="en-US" dirty="0"/>
              <a:t>Thank you!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9137" y="2876550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8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FB85-6624-6D6C-4201-2F29CE2B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58F26-A941-19B2-84D8-9ADC26355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lose-up of hands raised in classroom">
            <a:extLst>
              <a:ext uri="{FF2B5EF4-FFF2-40B4-BE49-F238E27FC236}">
                <a16:creationId xmlns:a16="http://schemas.microsoft.com/office/drawing/2014/main" id="{47ECB07B-367E-F000-178B-0BF219E5E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" r="44407"/>
          <a:stretch/>
        </p:blipFill>
        <p:spPr>
          <a:xfrm>
            <a:off x="5051323" y="0"/>
            <a:ext cx="40926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84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1D8F-81FC-4479-A25C-B0E11A45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D8D19-5E6A-4E59-833E-91B195FFF6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109876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300" dirty="0">
                <a:hlinkClick r:id="rId2"/>
              </a:rPr>
              <a:t>10K RPS REST API with Azure SQL, Dapper and JSON</a:t>
            </a:r>
            <a:endParaRPr lang="en-US" sz="2300" dirty="0"/>
          </a:p>
          <a:p>
            <a:pPr marL="0" indent="0" algn="ctr">
              <a:buNone/>
            </a:pPr>
            <a:r>
              <a:rPr lang="en-US" sz="2300" dirty="0">
                <a:hlinkClick r:id="rId3"/>
              </a:rPr>
              <a:t>https://github.com/Azure-Samples/azure-sql-db-dynamic-schema  </a:t>
            </a:r>
            <a:endParaRPr lang="en-US" sz="2300" dirty="0"/>
          </a:p>
          <a:p>
            <a:pPr marL="0" indent="0" algn="ctr">
              <a:buNone/>
            </a:pPr>
            <a:r>
              <a:rPr lang="en-US" sz="2300" dirty="0">
                <a:hlinkClick r:id="rId4"/>
              </a:rPr>
              <a:t>https://github.com/Azure-Samples/azure-sql-db-dynamic-schema-ef </a:t>
            </a:r>
            <a:endParaRPr lang="en-US" sz="23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5BF34-E9E0-4137-A3E9-EEBFC5F56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65" y="2201757"/>
            <a:ext cx="7358297" cy="290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3446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69EB-FD9F-409C-886E-C4056BFD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for even more goodness…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AEC10-9896-47B3-B58C-55DCEBFB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52" y="852492"/>
            <a:ext cx="6715124" cy="3849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9B8FB-7D01-4BF2-B966-CF1270ACCD09}"/>
              </a:ext>
            </a:extLst>
          </p:cNvPr>
          <p:cNvSpPr txBox="1"/>
          <p:nvPr/>
        </p:nvSpPr>
        <p:spPr>
          <a:xfrm>
            <a:off x="2625482" y="4787084"/>
            <a:ext cx="3889463" cy="3000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https://learn.microsoft.com/en-us/samples/browse/</a:t>
            </a:r>
          </a:p>
        </p:txBody>
      </p:sp>
    </p:spTree>
    <p:extLst>
      <p:ext uri="{BB962C8B-B14F-4D97-AF65-F5344CB8AC3E}">
        <p14:creationId xmlns:p14="http://schemas.microsoft.com/office/powerpoint/2010/main" val="37160504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1F4AA9-B6BD-439E-B6E0-43E2CA4CCD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0981" y="2276476"/>
            <a:ext cx="5917019" cy="37385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Thanks!</a:t>
            </a:r>
          </a:p>
        </p:txBody>
      </p:sp>
      <p:pic>
        <p:nvPicPr>
          <p:cNvPr id="6" name="Picture 5" descr="Yes Pusheen">
            <a:extLst>
              <a:ext uri="{FF2B5EF4-FFF2-40B4-BE49-F238E27FC236}">
                <a16:creationId xmlns:a16="http://schemas.microsoft.com/office/drawing/2014/main" id="{82DA0824-2946-4CE9-A1F0-26C848E0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10" y="301699"/>
            <a:ext cx="4384601" cy="43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5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normAutofit fontScale="90000"/>
          </a:bodyPr>
          <a:lstStyle/>
          <a:p>
            <a:r>
              <a:rPr lang="en-US" dirty="0"/>
              <a:t>A Database book for Developers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0"/>
          </p:nvPr>
        </p:nvSpPr>
        <p:spPr>
          <a:xfrm>
            <a:off x="2905812" y="1076325"/>
            <a:ext cx="5796467" cy="317625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developer-focused book, to help you leverage all the relational and post-relational features that Azure SQL has, to easily create fast, scalable and secure applications</a:t>
            </a:r>
          </a:p>
          <a:p>
            <a:endParaRPr lang="en-US" dirty="0"/>
          </a:p>
          <a:p>
            <a:r>
              <a:rPr lang="en-US" dirty="0"/>
              <a:t>Lots of samples and discussions taking into account different languages: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.NET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And more!</a:t>
            </a:r>
          </a:p>
        </p:txBody>
      </p:sp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FC515147-76E6-4D14-B8E5-9820C7E5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1" y="1000371"/>
            <a:ext cx="2411621" cy="34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250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95" y="1063625"/>
            <a:ext cx="8229600" cy="3394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Your feedback is very important to us</a:t>
            </a:r>
          </a:p>
          <a:p>
            <a:r>
              <a:rPr lang="en-US" dirty="0"/>
              <a:t>Please take a moment to complete the session survey found in the mobile app</a:t>
            </a:r>
          </a:p>
          <a:p>
            <a:r>
              <a:rPr lang="en-US" dirty="0"/>
              <a:t>Use the QR code or search for “Converge360 Events” in your app store</a:t>
            </a:r>
          </a:p>
          <a:p>
            <a:r>
              <a:rPr lang="en-US" dirty="0"/>
              <a:t>Find this session on the Agenda tab</a:t>
            </a:r>
          </a:p>
          <a:p>
            <a:r>
              <a:rPr lang="en-US" dirty="0"/>
              <a:t>Click “Session Evaluation”</a:t>
            </a:r>
          </a:p>
          <a:p>
            <a:r>
              <a:rPr lang="en-US" dirty="0"/>
              <a:t>Thank you!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9137" y="2876550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CBC5-7A20-4F59-5CDA-E9B7B8B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us what </a:t>
            </a:r>
            <a:r>
              <a:rPr lang="en-US" b="1" dirty="0"/>
              <a:t>you </a:t>
            </a:r>
            <a:r>
              <a:rPr lang="en-US" dirty="0"/>
              <a:t>want from Azure 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04D7C-4560-B8FD-3CF4-49479EA8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85169"/>
            <a:ext cx="4969958" cy="4158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032EC-69D5-05F6-3D3E-AB2C43E67B8F}"/>
              </a:ext>
            </a:extLst>
          </p:cNvPr>
          <p:cNvSpPr txBox="1"/>
          <p:nvPr/>
        </p:nvSpPr>
        <p:spPr>
          <a:xfrm>
            <a:off x="4897991" y="3896721"/>
            <a:ext cx="405495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https://aka.ms/datadevlist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452540-3C3B-1C01-CC21-44C56A6B6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084612"/>
            <a:ext cx="2725738" cy="27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9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41196" y="441722"/>
            <a:ext cx="8474204" cy="1901427"/>
          </a:xfrm>
        </p:spPr>
        <p:txBody>
          <a:bodyPr wrap="square" anchor="b">
            <a:noAutofit/>
          </a:bodyPr>
          <a:lstStyle/>
          <a:p>
            <a:r>
              <a:rPr lang="en-US" sz="3600" dirty="0"/>
              <a:t>Modern Development</a:t>
            </a:r>
            <a:br>
              <a:rPr lang="en-US" sz="3600" dirty="0"/>
            </a:br>
            <a:r>
              <a:rPr lang="en-US" sz="3600" dirty="0"/>
              <a:t>What’s That?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96898" y="2570100"/>
            <a:ext cx="7162800" cy="2050123"/>
          </a:xfrm>
        </p:spPr>
        <p:txBody>
          <a:bodyPr wrap="square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Supports multiple clients 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Provides an API for accessing data and services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is available in a generic, consumable format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scale-out &amp; Support automated deployment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Resilient and Fault-Tolerant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Designed to allow constant evolution and improvements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Secure from ground-up</a:t>
            </a:r>
          </a:p>
        </p:txBody>
      </p:sp>
      <p:pic>
        <p:nvPicPr>
          <p:cNvPr id="9" name="Picture 8" descr="Low angle view of a modern building">
            <a:extLst>
              <a:ext uri="{FF2B5EF4-FFF2-40B4-BE49-F238E27FC236}">
                <a16:creationId xmlns:a16="http://schemas.microsoft.com/office/drawing/2014/main" id="{5FD7FB45-E60B-4717-9E06-67C7018BA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8600" y="-704850"/>
            <a:ext cx="9372600" cy="9372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for post">
            <a:extLst>
              <a:ext uri="{FF2B5EF4-FFF2-40B4-BE49-F238E27FC236}">
                <a16:creationId xmlns:a16="http://schemas.microsoft.com/office/drawing/2014/main" id="{ABC463F6-1B19-45EF-95E7-C13684B9E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00501" y="4606"/>
            <a:ext cx="5143499" cy="51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41197" y="441722"/>
            <a:ext cx="3118772" cy="1901427"/>
          </a:xfrm>
        </p:spPr>
        <p:txBody>
          <a:bodyPr wrap="square" anchor="b">
            <a:noAutofit/>
          </a:bodyPr>
          <a:lstStyle/>
          <a:p>
            <a:r>
              <a:rPr lang="en-US" sz="3600" dirty="0"/>
              <a:t>Modern Development - What’s That?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400" y="2651655"/>
            <a:ext cx="3848101" cy="2050123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Supports multiple clients 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highlight>
                  <a:srgbClr val="FFFF00"/>
                </a:highlight>
              </a:rPr>
              <a:t>Provides an API for accessing data and services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highlight>
                  <a:srgbClr val="FFFF00"/>
                </a:highlight>
              </a:rPr>
              <a:t>Data is available in a generic, consumable format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Can scale-out &amp; Support automated deployment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Is Resilient and Fault-Tolerant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highlight>
                  <a:srgbClr val="FFFF00"/>
                </a:highlight>
              </a:rPr>
              <a:t>Is Designed to allow constant evolution and improvements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Secure from ground-up</a:t>
            </a:r>
          </a:p>
        </p:txBody>
      </p:sp>
    </p:spTree>
    <p:extLst>
      <p:ext uri="{BB962C8B-B14F-4D97-AF65-F5344CB8AC3E}">
        <p14:creationId xmlns:p14="http://schemas.microsoft.com/office/powerpoint/2010/main" val="11115450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CB8B98-75F5-441A-9E0C-774FBE80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Schema-less. Schema-what?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2F4765-6AFA-426C-B958-576E1FF5A4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541045" cy="33701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There is no such thing as a “Schemaless” structure. (See: “</a:t>
            </a:r>
            <a:r>
              <a:rPr lang="en-US" sz="2400" dirty="0">
                <a:hlinkClick r:id="rId2"/>
              </a:rPr>
              <a:t>Contradiction</a:t>
            </a:r>
            <a:r>
              <a:rPr lang="en-US" sz="2400" dirty="0"/>
              <a:t>”) 	</a:t>
            </a:r>
            <a:r>
              <a:rPr lang="en-US" sz="2400" dirty="0">
                <a:hlinkClick r:id="rId3"/>
              </a:rPr>
              <a:t>https://www.martinfowler.com/articles/schemaless/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dirty="0"/>
              <a:t>The discussion is “where do I prefer to manage my schema”?</a:t>
            </a:r>
          </a:p>
          <a:p>
            <a:r>
              <a:rPr lang="en-US" sz="1400" dirty="0"/>
              <a:t>In the application (Classes -&gt; POCO/POJO/gRPC/GraphQL Schema)</a:t>
            </a:r>
          </a:p>
          <a:p>
            <a:r>
              <a:rPr lang="en-US" sz="1400" dirty="0"/>
              <a:t>In the database (Tables)</a:t>
            </a:r>
          </a:p>
          <a:p>
            <a:r>
              <a:rPr lang="en-US" sz="1400" dirty="0"/>
              <a:t>I don’t really care about the schema (my code will handle nicely any unknown property/field)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174A1-7E1F-465F-B765-558AF123F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47437"/>
            <a:ext cx="7777938" cy="627929"/>
          </a:xfrm>
          <a:custGeom>
            <a:avLst/>
            <a:gdLst>
              <a:gd name="connsiteX0" fmla="*/ 0 w 7777938"/>
              <a:gd name="connsiteY0" fmla="*/ 0 h 627929"/>
              <a:gd name="connsiteX1" fmla="*/ 364965 w 7777938"/>
              <a:gd name="connsiteY1" fmla="*/ 0 h 627929"/>
              <a:gd name="connsiteX2" fmla="*/ 1118826 w 7777938"/>
              <a:gd name="connsiteY2" fmla="*/ 0 h 627929"/>
              <a:gd name="connsiteX3" fmla="*/ 1483791 w 7777938"/>
              <a:gd name="connsiteY3" fmla="*/ 0 h 627929"/>
              <a:gd name="connsiteX4" fmla="*/ 2237653 w 7777938"/>
              <a:gd name="connsiteY4" fmla="*/ 0 h 627929"/>
              <a:gd name="connsiteX5" fmla="*/ 2602618 w 7777938"/>
              <a:gd name="connsiteY5" fmla="*/ 0 h 627929"/>
              <a:gd name="connsiteX6" fmla="*/ 3278700 w 7777938"/>
              <a:gd name="connsiteY6" fmla="*/ 0 h 627929"/>
              <a:gd name="connsiteX7" fmla="*/ 3954782 w 7777938"/>
              <a:gd name="connsiteY7" fmla="*/ 0 h 627929"/>
              <a:gd name="connsiteX8" fmla="*/ 4475306 w 7777938"/>
              <a:gd name="connsiteY8" fmla="*/ 0 h 627929"/>
              <a:gd name="connsiteX9" fmla="*/ 4918050 w 7777938"/>
              <a:gd name="connsiteY9" fmla="*/ 0 h 627929"/>
              <a:gd name="connsiteX10" fmla="*/ 5360794 w 7777938"/>
              <a:gd name="connsiteY10" fmla="*/ 0 h 627929"/>
              <a:gd name="connsiteX11" fmla="*/ 5725759 w 7777938"/>
              <a:gd name="connsiteY11" fmla="*/ 0 h 627929"/>
              <a:gd name="connsiteX12" fmla="*/ 6479621 w 7777938"/>
              <a:gd name="connsiteY12" fmla="*/ 0 h 627929"/>
              <a:gd name="connsiteX13" fmla="*/ 7155703 w 7777938"/>
              <a:gd name="connsiteY13" fmla="*/ 0 h 627929"/>
              <a:gd name="connsiteX14" fmla="*/ 7777938 w 7777938"/>
              <a:gd name="connsiteY14" fmla="*/ 0 h 627929"/>
              <a:gd name="connsiteX15" fmla="*/ 7777938 w 7777938"/>
              <a:gd name="connsiteY15" fmla="*/ 301406 h 627929"/>
              <a:gd name="connsiteX16" fmla="*/ 7777938 w 7777938"/>
              <a:gd name="connsiteY16" fmla="*/ 627929 h 627929"/>
              <a:gd name="connsiteX17" fmla="*/ 7024076 w 7777938"/>
              <a:gd name="connsiteY17" fmla="*/ 627929 h 627929"/>
              <a:gd name="connsiteX18" fmla="*/ 6270215 w 7777938"/>
              <a:gd name="connsiteY18" fmla="*/ 627929 h 627929"/>
              <a:gd name="connsiteX19" fmla="*/ 5516353 w 7777938"/>
              <a:gd name="connsiteY19" fmla="*/ 627929 h 627929"/>
              <a:gd name="connsiteX20" fmla="*/ 4762491 w 7777938"/>
              <a:gd name="connsiteY20" fmla="*/ 627929 h 627929"/>
              <a:gd name="connsiteX21" fmla="*/ 4319747 w 7777938"/>
              <a:gd name="connsiteY21" fmla="*/ 627929 h 627929"/>
              <a:gd name="connsiteX22" fmla="*/ 3565885 w 7777938"/>
              <a:gd name="connsiteY22" fmla="*/ 627929 h 627929"/>
              <a:gd name="connsiteX23" fmla="*/ 3123141 w 7777938"/>
              <a:gd name="connsiteY23" fmla="*/ 627929 h 627929"/>
              <a:gd name="connsiteX24" fmla="*/ 2524838 w 7777938"/>
              <a:gd name="connsiteY24" fmla="*/ 627929 h 627929"/>
              <a:gd name="connsiteX25" fmla="*/ 2082094 w 7777938"/>
              <a:gd name="connsiteY25" fmla="*/ 627929 h 627929"/>
              <a:gd name="connsiteX26" fmla="*/ 1328232 w 7777938"/>
              <a:gd name="connsiteY26" fmla="*/ 627929 h 627929"/>
              <a:gd name="connsiteX27" fmla="*/ 807709 w 7777938"/>
              <a:gd name="connsiteY27" fmla="*/ 627929 h 627929"/>
              <a:gd name="connsiteX28" fmla="*/ 0 w 7777938"/>
              <a:gd name="connsiteY28" fmla="*/ 627929 h 627929"/>
              <a:gd name="connsiteX29" fmla="*/ 0 w 7777938"/>
              <a:gd name="connsiteY29" fmla="*/ 326523 h 627929"/>
              <a:gd name="connsiteX30" fmla="*/ 0 w 7777938"/>
              <a:gd name="connsiteY30" fmla="*/ 0 h 62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77938" h="627929" fill="none" extrusionOk="0">
                <a:moveTo>
                  <a:pt x="0" y="0"/>
                </a:moveTo>
                <a:cubicBezTo>
                  <a:pt x="94378" y="-33098"/>
                  <a:pt x="284950" y="12347"/>
                  <a:pt x="364965" y="0"/>
                </a:cubicBezTo>
                <a:cubicBezTo>
                  <a:pt x="444981" y="-12347"/>
                  <a:pt x="913501" y="5408"/>
                  <a:pt x="1118826" y="0"/>
                </a:cubicBezTo>
                <a:cubicBezTo>
                  <a:pt x="1324151" y="-5408"/>
                  <a:pt x="1312987" y="37119"/>
                  <a:pt x="1483791" y="0"/>
                </a:cubicBezTo>
                <a:cubicBezTo>
                  <a:pt x="1654596" y="-37119"/>
                  <a:pt x="2080146" y="38281"/>
                  <a:pt x="2237653" y="0"/>
                </a:cubicBezTo>
                <a:cubicBezTo>
                  <a:pt x="2395160" y="-38281"/>
                  <a:pt x="2503449" y="9620"/>
                  <a:pt x="2602618" y="0"/>
                </a:cubicBezTo>
                <a:cubicBezTo>
                  <a:pt x="2701788" y="-9620"/>
                  <a:pt x="3080942" y="10169"/>
                  <a:pt x="3278700" y="0"/>
                </a:cubicBezTo>
                <a:cubicBezTo>
                  <a:pt x="3476458" y="-10169"/>
                  <a:pt x="3716625" y="45539"/>
                  <a:pt x="3954782" y="0"/>
                </a:cubicBezTo>
                <a:cubicBezTo>
                  <a:pt x="4192939" y="-45539"/>
                  <a:pt x="4350078" y="52364"/>
                  <a:pt x="4475306" y="0"/>
                </a:cubicBezTo>
                <a:cubicBezTo>
                  <a:pt x="4600534" y="-52364"/>
                  <a:pt x="4722915" y="21039"/>
                  <a:pt x="4918050" y="0"/>
                </a:cubicBezTo>
                <a:cubicBezTo>
                  <a:pt x="5113185" y="-21039"/>
                  <a:pt x="5190235" y="11648"/>
                  <a:pt x="5360794" y="0"/>
                </a:cubicBezTo>
                <a:cubicBezTo>
                  <a:pt x="5531353" y="-11648"/>
                  <a:pt x="5645811" y="15829"/>
                  <a:pt x="5725759" y="0"/>
                </a:cubicBezTo>
                <a:cubicBezTo>
                  <a:pt x="5805707" y="-15829"/>
                  <a:pt x="6273648" y="89352"/>
                  <a:pt x="6479621" y="0"/>
                </a:cubicBezTo>
                <a:cubicBezTo>
                  <a:pt x="6685594" y="-89352"/>
                  <a:pt x="7018493" y="29247"/>
                  <a:pt x="7155703" y="0"/>
                </a:cubicBezTo>
                <a:cubicBezTo>
                  <a:pt x="7292913" y="-29247"/>
                  <a:pt x="7601763" y="14572"/>
                  <a:pt x="7777938" y="0"/>
                </a:cubicBezTo>
                <a:cubicBezTo>
                  <a:pt x="7784969" y="99707"/>
                  <a:pt x="7748251" y="158844"/>
                  <a:pt x="7777938" y="301406"/>
                </a:cubicBezTo>
                <a:cubicBezTo>
                  <a:pt x="7807625" y="443968"/>
                  <a:pt x="7772622" y="472681"/>
                  <a:pt x="7777938" y="627929"/>
                </a:cubicBezTo>
                <a:cubicBezTo>
                  <a:pt x="7503619" y="703097"/>
                  <a:pt x="7362734" y="594389"/>
                  <a:pt x="7024076" y="627929"/>
                </a:cubicBezTo>
                <a:cubicBezTo>
                  <a:pt x="6685418" y="661469"/>
                  <a:pt x="6503121" y="595865"/>
                  <a:pt x="6270215" y="627929"/>
                </a:cubicBezTo>
                <a:cubicBezTo>
                  <a:pt x="6037309" y="659993"/>
                  <a:pt x="5879239" y="626713"/>
                  <a:pt x="5516353" y="627929"/>
                </a:cubicBezTo>
                <a:cubicBezTo>
                  <a:pt x="5153467" y="629145"/>
                  <a:pt x="5012106" y="606802"/>
                  <a:pt x="4762491" y="627929"/>
                </a:cubicBezTo>
                <a:cubicBezTo>
                  <a:pt x="4512876" y="649056"/>
                  <a:pt x="4445109" y="588581"/>
                  <a:pt x="4319747" y="627929"/>
                </a:cubicBezTo>
                <a:cubicBezTo>
                  <a:pt x="4194385" y="667277"/>
                  <a:pt x="3915897" y="599957"/>
                  <a:pt x="3565885" y="627929"/>
                </a:cubicBezTo>
                <a:cubicBezTo>
                  <a:pt x="3215873" y="655901"/>
                  <a:pt x="3326086" y="618449"/>
                  <a:pt x="3123141" y="627929"/>
                </a:cubicBezTo>
                <a:cubicBezTo>
                  <a:pt x="2920196" y="637409"/>
                  <a:pt x="2779281" y="558971"/>
                  <a:pt x="2524838" y="627929"/>
                </a:cubicBezTo>
                <a:cubicBezTo>
                  <a:pt x="2270395" y="696887"/>
                  <a:pt x="2217718" y="613163"/>
                  <a:pt x="2082094" y="627929"/>
                </a:cubicBezTo>
                <a:cubicBezTo>
                  <a:pt x="1946470" y="642695"/>
                  <a:pt x="1630513" y="621617"/>
                  <a:pt x="1328232" y="627929"/>
                </a:cubicBezTo>
                <a:cubicBezTo>
                  <a:pt x="1025951" y="634241"/>
                  <a:pt x="1062931" y="622858"/>
                  <a:pt x="807709" y="627929"/>
                </a:cubicBezTo>
                <a:cubicBezTo>
                  <a:pt x="552487" y="633000"/>
                  <a:pt x="373112" y="580109"/>
                  <a:pt x="0" y="627929"/>
                </a:cubicBezTo>
                <a:cubicBezTo>
                  <a:pt x="-31878" y="483782"/>
                  <a:pt x="31243" y="388966"/>
                  <a:pt x="0" y="326523"/>
                </a:cubicBezTo>
                <a:cubicBezTo>
                  <a:pt x="-31243" y="264080"/>
                  <a:pt x="25625" y="82255"/>
                  <a:pt x="0" y="0"/>
                </a:cubicBezTo>
                <a:close/>
              </a:path>
              <a:path w="7777938" h="627929" stroke="0" extrusionOk="0">
                <a:moveTo>
                  <a:pt x="0" y="0"/>
                </a:moveTo>
                <a:cubicBezTo>
                  <a:pt x="159961" y="-21616"/>
                  <a:pt x="316572" y="14578"/>
                  <a:pt x="442744" y="0"/>
                </a:cubicBezTo>
                <a:cubicBezTo>
                  <a:pt x="568916" y="-14578"/>
                  <a:pt x="782231" y="66686"/>
                  <a:pt x="1118826" y="0"/>
                </a:cubicBezTo>
                <a:cubicBezTo>
                  <a:pt x="1455421" y="-66686"/>
                  <a:pt x="1484076" y="62682"/>
                  <a:pt x="1717129" y="0"/>
                </a:cubicBezTo>
                <a:cubicBezTo>
                  <a:pt x="1950182" y="-62682"/>
                  <a:pt x="2037277" y="11749"/>
                  <a:pt x="2237653" y="0"/>
                </a:cubicBezTo>
                <a:cubicBezTo>
                  <a:pt x="2438029" y="-11749"/>
                  <a:pt x="2483957" y="3619"/>
                  <a:pt x="2680397" y="0"/>
                </a:cubicBezTo>
                <a:cubicBezTo>
                  <a:pt x="2876837" y="-3619"/>
                  <a:pt x="2960612" y="14268"/>
                  <a:pt x="3045362" y="0"/>
                </a:cubicBezTo>
                <a:cubicBezTo>
                  <a:pt x="3130113" y="-14268"/>
                  <a:pt x="3518435" y="23044"/>
                  <a:pt x="3721444" y="0"/>
                </a:cubicBezTo>
                <a:cubicBezTo>
                  <a:pt x="3924453" y="-23044"/>
                  <a:pt x="4046073" y="48882"/>
                  <a:pt x="4319747" y="0"/>
                </a:cubicBezTo>
                <a:cubicBezTo>
                  <a:pt x="4593421" y="-48882"/>
                  <a:pt x="4662847" y="1451"/>
                  <a:pt x="4840271" y="0"/>
                </a:cubicBezTo>
                <a:cubicBezTo>
                  <a:pt x="5017695" y="-1451"/>
                  <a:pt x="5190576" y="2595"/>
                  <a:pt x="5438574" y="0"/>
                </a:cubicBezTo>
                <a:cubicBezTo>
                  <a:pt x="5686572" y="-2595"/>
                  <a:pt x="5780987" y="49285"/>
                  <a:pt x="5959097" y="0"/>
                </a:cubicBezTo>
                <a:cubicBezTo>
                  <a:pt x="6137207" y="-49285"/>
                  <a:pt x="6269978" y="50586"/>
                  <a:pt x="6557400" y="0"/>
                </a:cubicBezTo>
                <a:cubicBezTo>
                  <a:pt x="6844822" y="-50586"/>
                  <a:pt x="6786963" y="24900"/>
                  <a:pt x="7000144" y="0"/>
                </a:cubicBezTo>
                <a:cubicBezTo>
                  <a:pt x="7213325" y="-24900"/>
                  <a:pt x="7548785" y="60072"/>
                  <a:pt x="7777938" y="0"/>
                </a:cubicBezTo>
                <a:cubicBezTo>
                  <a:pt x="7797988" y="144863"/>
                  <a:pt x="7766039" y="214728"/>
                  <a:pt x="7777938" y="301406"/>
                </a:cubicBezTo>
                <a:cubicBezTo>
                  <a:pt x="7789837" y="388084"/>
                  <a:pt x="7759673" y="532812"/>
                  <a:pt x="7777938" y="627929"/>
                </a:cubicBezTo>
                <a:cubicBezTo>
                  <a:pt x="7500043" y="700884"/>
                  <a:pt x="7212563" y="555724"/>
                  <a:pt x="7024076" y="627929"/>
                </a:cubicBezTo>
                <a:cubicBezTo>
                  <a:pt x="6835589" y="700134"/>
                  <a:pt x="6641531" y="553445"/>
                  <a:pt x="6347994" y="627929"/>
                </a:cubicBezTo>
                <a:cubicBezTo>
                  <a:pt x="6054457" y="702413"/>
                  <a:pt x="6015428" y="593536"/>
                  <a:pt x="5905250" y="627929"/>
                </a:cubicBezTo>
                <a:cubicBezTo>
                  <a:pt x="5795072" y="662322"/>
                  <a:pt x="5650295" y="585601"/>
                  <a:pt x="5540285" y="627929"/>
                </a:cubicBezTo>
                <a:cubicBezTo>
                  <a:pt x="5430275" y="670257"/>
                  <a:pt x="5057785" y="557998"/>
                  <a:pt x="4786423" y="627929"/>
                </a:cubicBezTo>
                <a:cubicBezTo>
                  <a:pt x="4515061" y="697860"/>
                  <a:pt x="4511719" y="611582"/>
                  <a:pt x="4343679" y="627929"/>
                </a:cubicBezTo>
                <a:cubicBezTo>
                  <a:pt x="4175639" y="644276"/>
                  <a:pt x="3957289" y="616355"/>
                  <a:pt x="3667597" y="627929"/>
                </a:cubicBezTo>
                <a:cubicBezTo>
                  <a:pt x="3377905" y="639503"/>
                  <a:pt x="3117150" y="562894"/>
                  <a:pt x="2913735" y="627929"/>
                </a:cubicBezTo>
                <a:cubicBezTo>
                  <a:pt x="2710320" y="692964"/>
                  <a:pt x="2594534" y="580633"/>
                  <a:pt x="2393212" y="627929"/>
                </a:cubicBezTo>
                <a:cubicBezTo>
                  <a:pt x="2191890" y="675225"/>
                  <a:pt x="2092492" y="620520"/>
                  <a:pt x="1872688" y="627929"/>
                </a:cubicBezTo>
                <a:cubicBezTo>
                  <a:pt x="1652884" y="635338"/>
                  <a:pt x="1341048" y="560882"/>
                  <a:pt x="1196606" y="627929"/>
                </a:cubicBezTo>
                <a:cubicBezTo>
                  <a:pt x="1052164" y="694976"/>
                  <a:pt x="789888" y="574666"/>
                  <a:pt x="676082" y="627929"/>
                </a:cubicBezTo>
                <a:cubicBezTo>
                  <a:pt x="562276" y="681192"/>
                  <a:pt x="255821" y="621612"/>
                  <a:pt x="0" y="627929"/>
                </a:cubicBezTo>
                <a:cubicBezTo>
                  <a:pt x="-37201" y="472835"/>
                  <a:pt x="22520" y="374344"/>
                  <a:pt x="0" y="307685"/>
                </a:cubicBezTo>
                <a:cubicBezTo>
                  <a:pt x="-22520" y="241026"/>
                  <a:pt x="13012" y="151586"/>
                  <a:pt x="0" y="0"/>
                </a:cubicBezTo>
                <a:close/>
              </a:path>
            </a:pathLst>
          </a:custGeom>
          <a:ln w="381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9801657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897429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0A87-4450-488A-BDD7-E0EA3EC8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441722"/>
            <a:ext cx="3118772" cy="1901427"/>
          </a:xfrm>
        </p:spPr>
        <p:txBody>
          <a:bodyPr wrap="square" anchor="b">
            <a:noAutofit/>
          </a:bodyPr>
          <a:lstStyle/>
          <a:p>
            <a:r>
              <a:rPr lang="en-US" sz="3600" dirty="0"/>
              <a:t>Dynamic Schema</a:t>
            </a:r>
            <a:br>
              <a:rPr lang="en-US" sz="3600" dirty="0"/>
            </a:br>
            <a:r>
              <a:rPr lang="en-US" sz="2800" dirty="0"/>
              <a:t>A discussion that really matter!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1296D-40A0-4C44-A9F3-3CB8770AC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058" y="2650005"/>
            <a:ext cx="3829050" cy="2050123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real question is: “How to make it easy to change/evolve my schema, so that I don’t necessarily have to:</a:t>
            </a:r>
          </a:p>
          <a:p>
            <a:pPr marL="257175" indent="-25717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Update Data or Database and/or</a:t>
            </a:r>
          </a:p>
          <a:p>
            <a:pPr marL="257175" indent="-25717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Rebuild, Compile, Deploy my app</a:t>
            </a:r>
          </a:p>
          <a:p>
            <a:pPr>
              <a:lnSpc>
                <a:spcPct val="90000"/>
              </a:lnSpc>
            </a:pPr>
            <a:r>
              <a:rPr lang="en-US" dirty="0"/>
              <a:t>As both are potentially dangerous and user-impacting operations”?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A496B-538E-4A7C-8A46-6FA1C81A8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5" r="16124" b="-1"/>
          <a:stretch/>
        </p:blipFill>
        <p:spPr>
          <a:xfrm>
            <a:off x="4000500" y="7"/>
            <a:ext cx="5143500" cy="51434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039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3C19343FD02E4FB1900EBC4A332725" ma:contentTypeVersion="21" ma:contentTypeDescription="Create a new document." ma:contentTypeScope="" ma:versionID="43bdcbfeb7fcda6a2e89446e54872c76">
  <xsd:schema xmlns:xsd="http://www.w3.org/2001/XMLSchema" xmlns:xs="http://www.w3.org/2001/XMLSchema" xmlns:p="http://schemas.microsoft.com/office/2006/metadata/properties" xmlns:ns1="http://schemas.microsoft.com/sharepoint/v3" xmlns:ns2="3ae6f26d-9444-4782-a775-fd15bae28999" xmlns:ns3="72c0272b-f05b-475f-9459-f7525b8ef3e1" xmlns:ns4="230e9df3-be65-4c73-a93b-d1236ebd677e" targetNamespace="http://schemas.microsoft.com/office/2006/metadata/properties" ma:root="true" ma:fieldsID="59dbe341e7ef88394888977efef8c3c5" ns1:_="" ns2:_="" ns3:_="" ns4:_="">
    <xsd:import namespace="http://schemas.microsoft.com/sharepoint/v3"/>
    <xsd:import namespace="3ae6f26d-9444-4782-a775-fd15bae28999"/>
    <xsd:import namespace="72c0272b-f05b-475f-9459-f7525b8ef3e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6f26d-9444-4782-a775-fd15bae289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0272b-f05b-475f-9459-f7525b8ef3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77522e45-4245-473a-bafb-26babf2bee40}" ma:internalName="TaxCatchAll" ma:showField="CatchAllData" ma:web="72c0272b-f05b-475f-9459-f7525b8ef3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F88719-925E-4FD7-8226-96EFF0C688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ae6f26d-9444-4782-a775-fd15bae28999"/>
    <ds:schemaRef ds:uri="72c0272b-f05b-475f-9459-f7525b8ef3e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DA1194-5FED-4871-95C0-80F697DA39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873</Words>
  <Application>Microsoft Office PowerPoint</Application>
  <PresentationFormat>On-screen Show (16:9)</PresentationFormat>
  <Paragraphs>126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Segoe UI</vt:lpstr>
      <vt:lpstr>Times New Roman</vt:lpstr>
      <vt:lpstr>Custom Design</vt:lpstr>
      <vt:lpstr>PowerPoint Presentation</vt:lpstr>
      <vt:lpstr>Davide Mauri</vt:lpstr>
      <vt:lpstr>A Database book for Developers</vt:lpstr>
      <vt:lpstr>Session Survey</vt:lpstr>
      <vt:lpstr>Tell us what you want from Azure SQL</vt:lpstr>
      <vt:lpstr>Modern Development What’s That?</vt:lpstr>
      <vt:lpstr>Modern Development - What’s That?</vt:lpstr>
      <vt:lpstr>Schema-less. Schema-what?</vt:lpstr>
      <vt:lpstr>Dynamic Schema A discussion that really matter!</vt:lpstr>
      <vt:lpstr>Flexibility.  Is that all?</vt:lpstr>
      <vt:lpstr>JSON and Azure SQL to the rescue</vt:lpstr>
      <vt:lpstr>JSON and Azure SQL to the rescue</vt:lpstr>
      <vt:lpstr>Pick the best option for you</vt:lpstr>
      <vt:lpstr>An interesting playground</vt:lpstr>
      <vt:lpstr>Data Flow</vt:lpstr>
      <vt:lpstr>What happens if schema needs to change?</vt:lpstr>
      <vt:lpstr>Demo</vt:lpstr>
      <vt:lpstr>What about performances?</vt:lpstr>
      <vt:lpstr>Data API builder</vt:lpstr>
      <vt:lpstr>Tell us what you want from Azure SQL</vt:lpstr>
      <vt:lpstr>Session Survey</vt:lpstr>
      <vt:lpstr>Questions?</vt:lpstr>
      <vt:lpstr>Resources</vt:lpstr>
      <vt:lpstr>And for even more goodness…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2024-03-05T22:53:52Z</dcterms:modified>
</cp:coreProperties>
</file>